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4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A9936C-1DC1-4C89-952A-BA4C0993758F}" type="datetimeFigureOut">
              <a:rPr lang="en-ZA" smtClean="0"/>
              <a:pPr/>
              <a:t>2014/02/17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7048A39-FA26-4048-9A63-69C0FB0D8BF8}"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9936C-1DC1-4C89-952A-BA4C0993758F}" type="datetimeFigureOut">
              <a:rPr lang="en-ZA" smtClean="0"/>
              <a:pPr/>
              <a:t>2014/02/17</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48A39-FA26-4048-9A63-69C0FB0D8BF8}"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17306"/>
          </a:xfrm>
          <a:prstGeom prst="rect">
            <a:avLst/>
          </a:prstGeom>
          <a:solidFill>
            <a:schemeClr val="tx1"/>
          </a:solidFill>
        </p:spPr>
        <p:txBody>
          <a:bodyPr wrap="square" rtlCol="0">
            <a:spAutoFit/>
          </a:bodyPr>
          <a:lstStyle/>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p:txBody>
      </p:sp>
      <p:sp>
        <p:nvSpPr>
          <p:cNvPr id="8" name="TextBox 7"/>
          <p:cNvSpPr txBox="1"/>
          <p:nvPr/>
        </p:nvSpPr>
        <p:spPr>
          <a:xfrm>
            <a:off x="3203848" y="267759"/>
            <a:ext cx="4499992" cy="830997"/>
          </a:xfrm>
          <a:prstGeom prst="rect">
            <a:avLst/>
          </a:prstGeom>
          <a:solidFill>
            <a:schemeClr val="tx1"/>
          </a:solidFill>
        </p:spPr>
        <p:txBody>
          <a:bodyPr wrap="square" rtlCol="0">
            <a:spAutoFit/>
          </a:bodyPr>
          <a:lstStyle/>
          <a:p>
            <a:pPr algn="ctr"/>
            <a:r>
              <a:rPr lang="en-ZA" sz="2400" dirty="0" smtClean="0">
                <a:solidFill>
                  <a:schemeClr val="bg1"/>
                </a:solidFill>
                <a:latin typeface="Segoe Print" pitchFamily="2" charset="0"/>
                <a:ea typeface="Batang" pitchFamily="18" charset="-127"/>
                <a:cs typeface="Andalus" pitchFamily="18" charset="-78"/>
              </a:rPr>
              <a:t>Book Your VIP Airport Transfers &amp; </a:t>
            </a:r>
            <a:r>
              <a:rPr lang="en-ZA" sz="2400" dirty="0" smtClean="0">
                <a:solidFill>
                  <a:schemeClr val="bg1"/>
                </a:solidFill>
                <a:latin typeface="Segoe Print" pitchFamily="2" charset="0"/>
                <a:ea typeface="Batang" pitchFamily="18" charset="-127"/>
                <a:cs typeface="Andalus" pitchFamily="18" charset="-78"/>
              </a:rPr>
              <a:t>Luxury Tours</a:t>
            </a:r>
            <a:endParaRPr lang="en-ZA" sz="2400" dirty="0">
              <a:solidFill>
                <a:schemeClr val="bg1"/>
              </a:solidFill>
              <a:latin typeface="Segoe Print" pitchFamily="2" charset="0"/>
              <a:ea typeface="Batang" pitchFamily="18" charset="-127"/>
              <a:cs typeface="Andalus" pitchFamily="18" charset="-78"/>
            </a:endParaRPr>
          </a:p>
        </p:txBody>
      </p:sp>
      <p:sp>
        <p:nvSpPr>
          <p:cNvPr id="9" name="TextBox 8"/>
          <p:cNvSpPr txBox="1"/>
          <p:nvPr/>
        </p:nvSpPr>
        <p:spPr>
          <a:xfrm>
            <a:off x="0" y="6309320"/>
            <a:ext cx="9144000" cy="400110"/>
          </a:xfrm>
          <a:prstGeom prst="rect">
            <a:avLst/>
          </a:prstGeom>
          <a:solidFill>
            <a:schemeClr val="bg2">
              <a:lumMod val="90000"/>
            </a:schemeClr>
          </a:solidFill>
        </p:spPr>
        <p:txBody>
          <a:bodyPr wrap="square" rtlCol="0">
            <a:spAutoFit/>
          </a:bodyPr>
          <a:lstStyle/>
          <a:p>
            <a:pPr algn="ctr"/>
            <a:r>
              <a:rPr lang="en-ZA" sz="1000" b="1" dirty="0" smtClean="0">
                <a:latin typeface="Gill Sans MT" pitchFamily="34" charset="0"/>
              </a:rPr>
              <a:t>Cape Royale Luxury Hotel &amp; Spa  I    47 Main Road, Green Point, Cape Town   I     +27 (0) 21 430 0500</a:t>
            </a:r>
          </a:p>
          <a:p>
            <a:pPr algn="ctr"/>
            <a:r>
              <a:rPr lang="en-ZA" sz="1000" b="1" dirty="0" smtClean="0">
                <a:latin typeface="Gill Sans MT" pitchFamily="34" charset="0"/>
              </a:rPr>
              <a:t>www.caperoyale.co.za </a:t>
            </a:r>
          </a:p>
        </p:txBody>
      </p:sp>
      <p:pic>
        <p:nvPicPr>
          <p:cNvPr id="1027" name="Picture 3"/>
          <p:cNvPicPr>
            <a:picLocks noChangeAspect="1" noChangeArrowheads="1"/>
          </p:cNvPicPr>
          <p:nvPr/>
        </p:nvPicPr>
        <p:blipFill>
          <a:blip r:embed="rId2" cstate="print"/>
          <a:srcRect l="12413" t="34250" r="7939" b="32281"/>
          <a:stretch>
            <a:fillRect/>
          </a:stretch>
        </p:blipFill>
        <p:spPr bwMode="auto">
          <a:xfrm>
            <a:off x="30091" y="1413724"/>
            <a:ext cx="9144000" cy="2160239"/>
          </a:xfrm>
          <a:prstGeom prst="rect">
            <a:avLst/>
          </a:prstGeom>
          <a:noFill/>
          <a:ln w="9525">
            <a:noFill/>
            <a:miter lim="800000"/>
            <a:headEnd/>
            <a:tailEnd/>
          </a:ln>
        </p:spPr>
      </p:pic>
      <p:sp>
        <p:nvSpPr>
          <p:cNvPr id="5" name="TextBox 4"/>
          <p:cNvSpPr txBox="1"/>
          <p:nvPr/>
        </p:nvSpPr>
        <p:spPr>
          <a:xfrm>
            <a:off x="30091" y="3068960"/>
            <a:ext cx="9144000" cy="3100849"/>
          </a:xfrm>
          <a:prstGeom prst="rect">
            <a:avLst/>
          </a:prstGeom>
          <a:solidFill>
            <a:schemeClr val="tx1"/>
          </a:solidFill>
        </p:spPr>
        <p:txBody>
          <a:bodyPr wrap="square" rtlCol="0">
            <a:spAutoFit/>
          </a:bodyPr>
          <a:lstStyle/>
          <a:p>
            <a:pPr algn="ctr"/>
            <a:r>
              <a:rPr lang="en-ZA" sz="1150" dirty="0" smtClean="0">
                <a:solidFill>
                  <a:schemeClr val="bg1"/>
                </a:solidFill>
                <a:latin typeface="Segoe Print" pitchFamily="2" charset="0"/>
                <a:cs typeface="AngsanaUPC" pitchFamily="18" charset="-34"/>
              </a:rPr>
              <a:t>AIRPORT </a:t>
            </a:r>
            <a:r>
              <a:rPr lang="en-ZA" sz="1150" dirty="0" smtClean="0">
                <a:solidFill>
                  <a:schemeClr val="bg1"/>
                </a:solidFill>
                <a:latin typeface="Segoe Print" pitchFamily="2" charset="0"/>
                <a:cs typeface="AngsanaUPC" pitchFamily="18" charset="-34"/>
              </a:rPr>
              <a:t>TRANSFERS </a:t>
            </a:r>
          </a:p>
          <a:p>
            <a:pPr algn="ctr"/>
            <a:r>
              <a:rPr lang="en-ZA" sz="1150" dirty="0" smtClean="0">
                <a:solidFill>
                  <a:schemeClr val="bg1"/>
                </a:solidFill>
                <a:latin typeface="Segoe Print" pitchFamily="2" charset="0"/>
                <a:cs typeface="AngsanaUPC" pitchFamily="18" charset="-34"/>
              </a:rPr>
              <a:t> </a:t>
            </a:r>
          </a:p>
          <a:p>
            <a:pPr algn="ctr"/>
            <a:r>
              <a:rPr lang="en-ZA" sz="1150" dirty="0" smtClean="0">
                <a:solidFill>
                  <a:schemeClr val="bg1"/>
                </a:solidFill>
                <a:latin typeface="Segoe Print" pitchFamily="2" charset="0"/>
                <a:cs typeface="AngsanaUPC" pitchFamily="18" charset="-34"/>
              </a:rPr>
              <a:t>On arriving in Cape Town, our </a:t>
            </a:r>
            <a:r>
              <a:rPr lang="en-ZA" sz="1150" dirty="0" smtClean="0">
                <a:solidFill>
                  <a:schemeClr val="bg1"/>
                </a:solidFill>
                <a:latin typeface="Segoe Print" pitchFamily="2" charset="0"/>
                <a:cs typeface="AngsanaUPC" pitchFamily="18" charset="-34"/>
              </a:rPr>
              <a:t>Africanect VIP </a:t>
            </a:r>
            <a:r>
              <a:rPr lang="en-ZA" sz="1150" dirty="0" smtClean="0">
                <a:solidFill>
                  <a:schemeClr val="bg1"/>
                </a:solidFill>
                <a:latin typeface="Segoe Print" pitchFamily="2" charset="0"/>
                <a:cs typeface="AngsanaUPC" pitchFamily="18" charset="-34"/>
              </a:rPr>
              <a:t>Chauffer will meet and greet you. Your arrival in Cape Town has never been made easier, let us collect you at the airport and chauffer you to the Cape Royale Luxury Hotel &amp; Spa in secure comfort. This will enable you to enjoy the sights and sounds around you, whilst feeling secure and confident of your punctual arrival at the Cape Royale. </a:t>
            </a:r>
          </a:p>
          <a:p>
            <a:pPr algn="ctr"/>
            <a:r>
              <a:rPr lang="en-ZA" sz="1150" dirty="0" smtClean="0">
                <a:solidFill>
                  <a:schemeClr val="bg1"/>
                </a:solidFill>
                <a:latin typeface="Segoe Print" pitchFamily="2" charset="0"/>
                <a:cs typeface="AngsanaUPC" pitchFamily="18" charset="-34"/>
              </a:rPr>
              <a:t> </a:t>
            </a:r>
          </a:p>
          <a:p>
            <a:pPr algn="ctr"/>
            <a:r>
              <a:rPr lang="en-ZA" sz="1150" dirty="0" smtClean="0">
                <a:solidFill>
                  <a:schemeClr val="bg1"/>
                </a:solidFill>
                <a:latin typeface="Segoe Print" pitchFamily="2" charset="0"/>
                <a:cs typeface="AngsanaUPC" pitchFamily="18" charset="-34"/>
              </a:rPr>
              <a:t>VIP Drives is available to cater for all of your departure and arrival needs when staying at the Cape Royale Luxury Hotel &amp; Spa, giving you the opportunity to relax and enjoy your travels stress free. </a:t>
            </a:r>
          </a:p>
          <a:p>
            <a:pPr algn="ctr"/>
            <a:r>
              <a:rPr lang="en-ZA" sz="1150" dirty="0" smtClean="0">
                <a:solidFill>
                  <a:schemeClr val="bg1"/>
                </a:solidFill>
                <a:latin typeface="Segoe Print" pitchFamily="2" charset="0"/>
                <a:cs typeface="AngsanaUPC" pitchFamily="18" charset="-34"/>
              </a:rPr>
              <a:t> </a:t>
            </a:r>
          </a:p>
          <a:p>
            <a:pPr algn="ctr"/>
            <a:r>
              <a:rPr lang="en-ZA" sz="1150" dirty="0" smtClean="0">
                <a:solidFill>
                  <a:schemeClr val="bg1"/>
                </a:solidFill>
                <a:latin typeface="Segoe Print" pitchFamily="2" charset="0"/>
                <a:cs typeface="AngsanaUPC" pitchFamily="18" charset="-34"/>
              </a:rPr>
              <a:t> </a:t>
            </a:r>
          </a:p>
          <a:p>
            <a:pPr algn="ctr"/>
            <a:r>
              <a:rPr lang="en-ZA" sz="1150" dirty="0" smtClean="0">
                <a:solidFill>
                  <a:schemeClr val="bg1"/>
                </a:solidFill>
                <a:latin typeface="Segoe Print" pitchFamily="2" charset="0"/>
                <a:cs typeface="AngsanaUPC" pitchFamily="18" charset="-34"/>
              </a:rPr>
              <a:t>PERSONALISED </a:t>
            </a:r>
            <a:r>
              <a:rPr lang="en-ZA" sz="1150" dirty="0" smtClean="0">
                <a:solidFill>
                  <a:schemeClr val="bg1"/>
                </a:solidFill>
                <a:latin typeface="Segoe Print" pitchFamily="2" charset="0"/>
                <a:cs typeface="AngsanaUPC" pitchFamily="18" charset="-34"/>
              </a:rPr>
              <a:t>LUXURY  TOURS</a:t>
            </a:r>
            <a:endParaRPr lang="en-ZA" sz="1150" dirty="0" smtClean="0">
              <a:solidFill>
                <a:schemeClr val="bg1"/>
              </a:solidFill>
              <a:latin typeface="Segoe Print" pitchFamily="2" charset="0"/>
              <a:cs typeface="AngsanaUPC" pitchFamily="18" charset="-34"/>
            </a:endParaRPr>
          </a:p>
          <a:p>
            <a:pPr algn="ctr"/>
            <a:r>
              <a:rPr lang="en-ZA" sz="1150" dirty="0" smtClean="0">
                <a:solidFill>
                  <a:schemeClr val="bg1"/>
                </a:solidFill>
                <a:latin typeface="Segoe Print" pitchFamily="2" charset="0"/>
                <a:cs typeface="AngsanaUPC" pitchFamily="18" charset="-34"/>
              </a:rPr>
              <a:t> </a:t>
            </a:r>
          </a:p>
          <a:p>
            <a:pPr algn="ctr"/>
            <a:r>
              <a:rPr lang="en-ZA" sz="1150" dirty="0" smtClean="0">
                <a:solidFill>
                  <a:schemeClr val="bg1"/>
                </a:solidFill>
                <a:latin typeface="Segoe Print" pitchFamily="2" charset="0"/>
                <a:cs typeface="AngsanaUPC" pitchFamily="18" charset="-34"/>
              </a:rPr>
              <a:t>At your request we will gladly include some of the famous stops and beautiful tourist attractions that Cape Town has to offer. These include but are not limited to, the Peninsula tour, Cape Point, Table Mountain, Wine Tasting and the Garden Route. Let our team of qualified tour guides marvel and excite you through an awe inspiring life changing experience. </a:t>
            </a:r>
          </a:p>
        </p:txBody>
      </p:sp>
      <p:pic>
        <p:nvPicPr>
          <p:cNvPr id="7" name="Picture 6" descr="NEW CR Logo Horiz.jpg"/>
          <p:cNvPicPr>
            <a:picLocks noChangeAspect="1"/>
          </p:cNvPicPr>
          <p:nvPr/>
        </p:nvPicPr>
        <p:blipFill>
          <a:blip r:embed="rId3" cstate="print">
            <a:clrChange>
              <a:clrFrom>
                <a:srgbClr val="FFFFFF"/>
              </a:clrFrom>
              <a:clrTo>
                <a:srgbClr val="FFFFFF">
                  <a:alpha val="0"/>
                </a:srgbClr>
              </a:clrTo>
            </a:clrChange>
          </a:blip>
          <a:stretch>
            <a:fillRect/>
          </a:stretch>
        </p:blipFill>
        <p:spPr>
          <a:xfrm>
            <a:off x="179512" y="267759"/>
            <a:ext cx="3156765" cy="864096"/>
          </a:xfrm>
          <a:prstGeom prst="rect">
            <a:avLst/>
          </a:prstGeom>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11893" b="9816"/>
          <a:stretch/>
        </p:blipFill>
        <p:spPr bwMode="auto">
          <a:xfrm>
            <a:off x="7646858" y="176235"/>
            <a:ext cx="1337511" cy="1047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36</Words>
  <Application>Microsoft Office PowerPoint</Application>
  <PresentationFormat>On-screen Show (4:3)</PresentationFormat>
  <Paragraphs>36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kim.cochrane</dc:creator>
  <cp:lastModifiedBy>Sales</cp:lastModifiedBy>
  <cp:revision>35</cp:revision>
  <dcterms:created xsi:type="dcterms:W3CDTF">2012-11-28T09:21:50Z</dcterms:created>
  <dcterms:modified xsi:type="dcterms:W3CDTF">2014-02-17T08:21:48Z</dcterms:modified>
</cp:coreProperties>
</file>